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Old Standard TT"/>
      <p:regular r:id="rId42"/>
      <p:bold r:id="rId43"/>
      <p: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3096">
          <p15:clr>
            <a:srgbClr val="A4A3A4"/>
          </p15:clr>
        </p15:guide>
        <p15:guide id="3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3096"/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OldStandardTT-regular.fnt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OldStandardTT-italic.fntdata"/><Relationship Id="rId21" Type="http://schemas.openxmlformats.org/officeDocument/2006/relationships/slide" Target="slides/slide16.xml"/><Relationship Id="rId43" Type="http://schemas.openxmlformats.org/officeDocument/2006/relationships/font" Target="fonts/OldStandardT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131eacb4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131eacb4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247ab98bb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247ab98b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247ab98bb_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247ab98bb_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247ab98b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247ab98b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247ab98bb_8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247ab98bb_8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247ab98bb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247ab98b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247ab98bb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247ab98bb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247ab98bb_8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247ab98bb_8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247ab98bb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247ab98bb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247ab98bb_8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247ab98bb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247ab98bb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247ab98bb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247ab98bb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247ab98bb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247ab98bb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247ab98bb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247ab98bb_8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247ab98bb_8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247ab98bb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247ab98bb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247ab98bb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247ab98bb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247ab98bb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e247ab98bb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247ab98bb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247ab98bb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247ab98bb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247ab98bb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131eacb4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131eacb4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247ab98bb_6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247ab98bb_6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131eacb41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131eacb41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247ab98bb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247ab98bb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247ab98bb_6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e247ab98bb_6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247ab98bb_6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e247ab98bb_6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131eacb41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131eacb41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b7f8543e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b7f8543e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21edd0cb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21edd0cb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131eacb41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131eacb41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247ab98bb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247ab98bb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0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hyperlink" Target="https://face-mask-detector-e41bc.web.app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285775" y="9055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Objective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767025" y="1960325"/>
            <a:ext cx="726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455925" y="1960325"/>
            <a:ext cx="72615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Create model to train and test mask </a:t>
            </a:r>
            <a:r>
              <a:rPr lang="en" sz="2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detection</a:t>
            </a:r>
            <a:r>
              <a:rPr lang="en" sz="2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with </a:t>
            </a:r>
            <a:r>
              <a:rPr b="1" lang="en" sz="2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less computation power and time</a:t>
            </a:r>
            <a:endParaRPr b="1" sz="2900">
              <a:solidFill>
                <a:srgbClr val="FFFF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531600" y="296250"/>
            <a:ext cx="7261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Steps</a:t>
            </a:r>
            <a:endParaRPr b="1" sz="3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488400" y="1185550"/>
            <a:ext cx="83226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1.Load pre existing model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2.Create custom model upon it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3.Feed dataset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This method is called </a:t>
            </a:r>
            <a:r>
              <a:rPr b="1" lang="en" sz="1600">
                <a:latin typeface="Old Standard TT"/>
                <a:ea typeface="Old Standard TT"/>
                <a:cs typeface="Old Standard TT"/>
                <a:sym typeface="Old Standard TT"/>
              </a:rPr>
              <a:t>transferred</a:t>
            </a:r>
            <a:r>
              <a:rPr b="1" lang="en" sz="1600">
                <a:latin typeface="Old Standard TT"/>
                <a:ea typeface="Old Standard TT"/>
                <a:cs typeface="Old Standard TT"/>
                <a:sym typeface="Old Standard TT"/>
              </a:rPr>
              <a:t> loading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.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We use a </a:t>
            </a:r>
            <a:r>
              <a:rPr b="1" lang="en" sz="1600">
                <a:latin typeface="Old Standard TT"/>
                <a:ea typeface="Old Standard TT"/>
                <a:cs typeface="Old Standard TT"/>
                <a:sym typeface="Old Standard TT"/>
              </a:rPr>
              <a:t>pre trained model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 to improve training time as model need not be created from scratch. The pre trained model in this case being the </a:t>
            </a:r>
            <a:r>
              <a:rPr b="1" lang="en" sz="1600">
                <a:latin typeface="Old Standard TT"/>
                <a:ea typeface="Old Standard TT"/>
                <a:cs typeface="Old Standard TT"/>
                <a:sym typeface="Old Standard TT"/>
              </a:rPr>
              <a:t>‘imagenet’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 model from </a:t>
            </a:r>
            <a:r>
              <a:rPr b="1" lang="en" sz="1600">
                <a:latin typeface="Old Standard TT"/>
                <a:ea typeface="Old Standard TT"/>
                <a:cs typeface="Old Standard TT"/>
                <a:sym typeface="Old Standard TT"/>
              </a:rPr>
              <a:t>MobileNet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 CNN library.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Old Standard TT"/>
                <a:ea typeface="Old Standard TT"/>
                <a:cs typeface="Old Standard TT"/>
                <a:sym typeface="Old Standard TT"/>
              </a:rPr>
              <a:t>Why this approach is used?</a:t>
            </a:r>
            <a:endParaRPr b="1" sz="1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Mask being a relatively non complex image, no 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errors have been reported using pre trained models.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Drastic improvements were reported using this method.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411875"/>
            <a:ext cx="3381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It was designed </a:t>
            </a:r>
            <a:r>
              <a:rPr lang="en" sz="2000"/>
              <a:t>to </a:t>
            </a:r>
            <a:r>
              <a:rPr b="1" lang="en" sz="2000"/>
              <a:t>c</a:t>
            </a:r>
            <a:r>
              <a:rPr b="1" lang="en" sz="2000"/>
              <a:t>omputationally light</a:t>
            </a:r>
            <a:endParaRPr b="1"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The author </a:t>
            </a:r>
            <a:r>
              <a:rPr b="1" lang="en" sz="2000"/>
              <a:t>Andrew G. Howard,</a:t>
            </a:r>
            <a:r>
              <a:rPr lang="en" sz="2000"/>
              <a:t> of Google Research team describes it as :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en" sz="2000"/>
              <a:t>“Family of mobile first computer vision model”</a:t>
            </a:r>
            <a:endParaRPr sz="2000"/>
          </a:p>
        </p:txBody>
      </p:sp>
      <p:sp>
        <p:nvSpPr>
          <p:cNvPr id="125" name="Google Shape;125;p23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Performance comparison with other CNN models :</a:t>
            </a:r>
            <a:endParaRPr b="1"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chose MobileNet CNN Library?</a:t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025" y="2121100"/>
            <a:ext cx="4926700" cy="25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416775"/>
            <a:ext cx="8096250" cy="36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/>
        </p:nvSpPr>
        <p:spPr>
          <a:xfrm>
            <a:off x="2814125" y="4296275"/>
            <a:ext cx="692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ld Standard TT"/>
                <a:ea typeface="Old Standard TT"/>
                <a:cs typeface="Old Standard TT"/>
                <a:sym typeface="Old Standard TT"/>
              </a:rPr>
              <a:t>Comparison of power consumption</a:t>
            </a:r>
            <a:endParaRPr b="1"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/>
        </p:nvSpPr>
        <p:spPr>
          <a:xfrm>
            <a:off x="939175" y="0"/>
            <a:ext cx="7493100" cy="4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Parameters of the custom model : 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Old Standard TT"/>
              <a:buAutoNum type="arabicPeriod"/>
            </a:pPr>
            <a:r>
              <a:rPr b="1" lang="en" sz="2800">
                <a:latin typeface="Old Standard TT"/>
                <a:ea typeface="Old Standard TT"/>
                <a:cs typeface="Old Standard TT"/>
                <a:sym typeface="Old Standard TT"/>
              </a:rPr>
              <a:t>Pooling</a:t>
            </a:r>
            <a:r>
              <a:rPr lang="en" sz="280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2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Old Standard TT"/>
              <a:buAutoNum type="arabicPeriod"/>
            </a:pPr>
            <a:r>
              <a:rPr b="1" lang="en" sz="2800">
                <a:latin typeface="Old Standard TT"/>
                <a:ea typeface="Old Standard TT"/>
                <a:cs typeface="Old Standard TT"/>
                <a:sym typeface="Old Standard TT"/>
              </a:rPr>
              <a:t>Flattening</a:t>
            </a:r>
            <a:r>
              <a:rPr lang="en" sz="280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2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ld Standard TT"/>
              <a:buAutoNum type="arabicPeriod"/>
            </a:pPr>
            <a:r>
              <a:rPr b="1" lang="en" sz="2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Training Function or Hidden activation Function.                                                               </a:t>
            </a:r>
            <a:endParaRPr b="1" sz="2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Old Standard TT"/>
              <a:buAutoNum type="arabicPeriod"/>
            </a:pPr>
            <a:r>
              <a:rPr b="1" lang="en" sz="2800">
                <a:latin typeface="Old Standard TT"/>
                <a:ea typeface="Old Standard TT"/>
                <a:cs typeface="Old Standard TT"/>
                <a:sym typeface="Old Standard TT"/>
              </a:rPr>
              <a:t>Classification</a:t>
            </a:r>
            <a:r>
              <a:rPr lang="en" sz="280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b="1" lang="en" sz="2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Function</a:t>
            </a:r>
            <a:endParaRPr sz="2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Step 1 : Setting Pooling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594100" y="330925"/>
            <a:ext cx="6687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49" y="761875"/>
            <a:ext cx="8164300" cy="42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2625925" y="136425"/>
            <a:ext cx="668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Old Standard TT"/>
                <a:ea typeface="Old Standard TT"/>
                <a:cs typeface="Old Standard TT"/>
                <a:sym typeface="Old Standard TT"/>
              </a:rPr>
              <a:t>Various Pooling techniques</a:t>
            </a:r>
            <a:endParaRPr b="1" sz="2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/>
        </p:nvSpPr>
        <p:spPr>
          <a:xfrm>
            <a:off x="594100" y="412175"/>
            <a:ext cx="6687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Old Standard TT"/>
                <a:ea typeface="Old Standard TT"/>
                <a:cs typeface="Old Standard TT"/>
                <a:sym typeface="Old Standard TT"/>
              </a:rPr>
              <a:t>Why average pooling?</a:t>
            </a:r>
            <a:endParaRPr b="1" sz="2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6" name="Google Shape;156;p28"/>
          <p:cNvSpPr txBox="1"/>
          <p:nvPr/>
        </p:nvSpPr>
        <p:spPr>
          <a:xfrm>
            <a:off x="536025" y="1573225"/>
            <a:ext cx="78720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As the 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previous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 example  showed that the 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image was </a:t>
            </a:r>
            <a:r>
              <a:rPr b="1" lang="en" sz="1900">
                <a:latin typeface="Old Standard TT"/>
                <a:ea typeface="Old Standard TT"/>
                <a:cs typeface="Old Standard TT"/>
                <a:sym typeface="Old Standard TT"/>
              </a:rPr>
              <a:t>‘smooth’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 out in average pooling.</a:t>
            </a:r>
            <a:endParaRPr sz="19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This is desirable when the object to be classified is less detailed or ‘sharp’. </a:t>
            </a:r>
            <a:r>
              <a:rPr b="1" lang="en" sz="1900">
                <a:latin typeface="Old Standard TT"/>
                <a:ea typeface="Old Standard TT"/>
                <a:cs typeface="Old Standard TT"/>
                <a:sym typeface="Old Standard TT"/>
              </a:rPr>
              <a:t>Think about recognising a specific fish in a tank. It requires pooling without losing details.</a:t>
            </a:r>
            <a:endParaRPr b="1" sz="19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The object in our case is a </a:t>
            </a:r>
            <a:r>
              <a:rPr b="1" lang="en" sz="1900">
                <a:latin typeface="Old Standard TT"/>
                <a:ea typeface="Old Standard TT"/>
                <a:cs typeface="Old Standard TT"/>
                <a:sym typeface="Old Standard TT"/>
              </a:rPr>
              <a:t>mask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. Which is less detail intensive. Hence average pooling is used.</a:t>
            </a:r>
            <a:endParaRPr sz="1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Step 2 : Set Flattening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/>
        </p:nvSpPr>
        <p:spPr>
          <a:xfrm>
            <a:off x="756625" y="435425"/>
            <a:ext cx="6687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Old Standard TT"/>
                <a:ea typeface="Old Standard TT"/>
                <a:cs typeface="Old Standard TT"/>
                <a:sym typeface="Old Standard TT"/>
              </a:rPr>
              <a:t>Flattening</a:t>
            </a:r>
            <a:endParaRPr sz="27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050" y="1167600"/>
            <a:ext cx="4530226" cy="21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/>
        </p:nvSpPr>
        <p:spPr>
          <a:xfrm>
            <a:off x="837900" y="3906975"/>
            <a:ext cx="7465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Reduce the </a:t>
            </a:r>
            <a:r>
              <a:rPr b="1" lang="en" sz="1900">
                <a:latin typeface="Old Standard TT"/>
                <a:ea typeface="Old Standard TT"/>
                <a:cs typeface="Old Standard TT"/>
                <a:sym typeface="Old Standard TT"/>
              </a:rPr>
              <a:t>‘dimensionality’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 of the dataset. Not necessary but helps in 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reducing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 memory 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while dealing with hundreds of images</a:t>
            </a:r>
            <a:r>
              <a:rPr lang="en" sz="1900">
                <a:latin typeface="Old Standard TT"/>
                <a:ea typeface="Old Standard TT"/>
                <a:cs typeface="Old Standard TT"/>
                <a:sym typeface="Old Standard TT"/>
              </a:rPr>
              <a:t>.</a:t>
            </a:r>
            <a:endParaRPr sz="1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Step 3 : Set Activation function for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Hidden Layer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60500" y="887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Mask Detection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6393175" y="3741575"/>
            <a:ext cx="3740100" cy="11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By CS-12 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Abinash Murmu,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Aditya Satish Mantri,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Beri Prasanth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Gaurav Bansal</a:t>
            </a:r>
            <a:endParaRPr sz="1600"/>
          </a:p>
        </p:txBody>
      </p:sp>
      <p:sp>
        <p:nvSpPr>
          <p:cNvPr id="68" name="Google Shape;68;p14"/>
          <p:cNvSpPr txBox="1"/>
          <p:nvPr/>
        </p:nvSpPr>
        <p:spPr>
          <a:xfrm>
            <a:off x="360500" y="3604425"/>
            <a:ext cx="591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Under the kind guidance of : Rajitha B Ma’am</a:t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/>
        </p:nvSpPr>
        <p:spPr>
          <a:xfrm>
            <a:off x="698575" y="423775"/>
            <a:ext cx="7956000" cy="4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Old Standard TT"/>
                <a:ea typeface="Old Standard TT"/>
                <a:cs typeface="Old Standard TT"/>
                <a:sym typeface="Old Standard TT"/>
              </a:rPr>
              <a:t>Relu </a:t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It is an activation function.</a:t>
            </a:r>
            <a:endParaRPr sz="2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Given an </a:t>
            </a: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input</a:t>
            </a: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. A neuron either </a:t>
            </a: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‘fires’</a:t>
            </a: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, if </a:t>
            </a:r>
            <a:r>
              <a:rPr b="1"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output</a:t>
            </a: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is within appropriate threshold or does nothing. That </a:t>
            </a: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output</a:t>
            </a:r>
            <a:r>
              <a:rPr lang="en" sz="2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is generated from the activation function.</a:t>
            </a:r>
            <a:endParaRPr sz="2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Why Relu?</a:t>
            </a:r>
            <a:endParaRPr b="1" sz="24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It reduces</a:t>
            </a:r>
            <a:r>
              <a:rPr i="1" lang="en"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en" sz="2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the </a:t>
            </a:r>
            <a:r>
              <a:rPr b="1" lang="en" sz="2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vanishing gradient problem </a:t>
            </a:r>
            <a:r>
              <a:rPr lang="en" sz="2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which is a problem found in many standard activation functions like the sigmoid function.</a:t>
            </a:r>
            <a:endParaRPr sz="2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.</a:t>
            </a:r>
            <a:endParaRPr b="1" sz="32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1525" y="1116300"/>
            <a:ext cx="6062099" cy="303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3"/>
          <p:cNvSpPr txBox="1"/>
          <p:nvPr/>
        </p:nvSpPr>
        <p:spPr>
          <a:xfrm>
            <a:off x="1083575" y="4212150"/>
            <a:ext cx="6994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Notice that the sigmoid functions growth is very very low as input value increases.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5" name="Google Shape;185;p33"/>
          <p:cNvSpPr txBox="1"/>
          <p:nvPr/>
        </p:nvSpPr>
        <p:spPr>
          <a:xfrm>
            <a:off x="250275" y="198325"/>
            <a:ext cx="8544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What is vanishing gradient problem?</a:t>
            </a:r>
            <a:endParaRPr b="1"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The output from the activation function gets ‘vanishingly’ small so that the neurons do not fire at all. Forcing the network to repeat calculation multiple times.</a:t>
            </a:r>
            <a:endParaRPr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/>
        </p:nvSpPr>
        <p:spPr>
          <a:xfrm>
            <a:off x="1110900" y="1648350"/>
            <a:ext cx="69222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It is not a big problem if sufficient computation power is present </a:t>
            </a:r>
            <a:endParaRPr sz="2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but that is not the case here.</a:t>
            </a:r>
            <a:endParaRPr sz="2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Step 4 : Set Activation Function for final classification layer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/>
        </p:nvSpPr>
        <p:spPr>
          <a:xfrm>
            <a:off x="206300" y="390575"/>
            <a:ext cx="8544600" cy="45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Old Standard TT"/>
                <a:ea typeface="Old Standard TT"/>
                <a:cs typeface="Old Standard TT"/>
                <a:sym typeface="Old Standard TT"/>
              </a:rPr>
              <a:t>Softmax()</a:t>
            </a:r>
            <a:r>
              <a:rPr lang="en" sz="1700"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endParaRPr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Reduces the final vector to a list of </a:t>
            </a:r>
            <a:r>
              <a:rPr b="1" lang="en" sz="2200">
                <a:latin typeface="Old Standard TT"/>
                <a:ea typeface="Old Standard TT"/>
                <a:cs typeface="Old Standard TT"/>
                <a:sym typeface="Old Standard TT"/>
              </a:rPr>
              <a:t>probabilities</a:t>
            </a: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.</a:t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Old Standard TT"/>
                <a:ea typeface="Old Standard TT"/>
                <a:cs typeface="Old Standard TT"/>
                <a:sym typeface="Old Standard TT"/>
              </a:rPr>
              <a:t>Why probabilities involved?</a:t>
            </a:r>
            <a:endParaRPr b="1" sz="23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Observe that there are two states. Either masked or no masked. Both are </a:t>
            </a:r>
            <a:r>
              <a:rPr b="1" lang="en" sz="2200">
                <a:latin typeface="Old Standard TT"/>
                <a:ea typeface="Old Standard TT"/>
                <a:cs typeface="Old Standard TT"/>
                <a:sym typeface="Old Standard TT"/>
              </a:rPr>
              <a:t>mutually exclusive</a:t>
            </a: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. </a:t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Hence probabilities can be used to calculate the ‘positive’ part using the ‘negative’ part</a:t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ld Standard TT"/>
                <a:ea typeface="Old Standard TT"/>
                <a:cs typeface="Old Standard TT"/>
                <a:sym typeface="Old Standard TT"/>
              </a:rPr>
              <a:t>Therefore this function is used in the final layer for determining the output.</a:t>
            </a:r>
            <a:endParaRPr sz="22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/>
        </p:nvSpPr>
        <p:spPr>
          <a:xfrm>
            <a:off x="549725" y="586325"/>
            <a:ext cx="79860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Further Improvement</a:t>
            </a:r>
            <a:endParaRPr sz="36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Reduce overfitting</a:t>
            </a:r>
            <a:r>
              <a:rPr lang="en"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: Used inbuilt dropout() function to reduce overfitting.</a:t>
            </a:r>
            <a:endParaRPr sz="19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Adjusting learning rate</a:t>
            </a:r>
            <a:r>
              <a:rPr b="1" lang="en"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  <a:r>
              <a:rPr lang="en" sz="19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: Reduce learning rate to improve accuracy</a:t>
            </a:r>
            <a:endParaRPr sz="19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09222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8"/>
          <p:cNvSpPr txBox="1"/>
          <p:nvPr/>
        </p:nvSpPr>
        <p:spPr>
          <a:xfrm>
            <a:off x="2456400" y="4475900"/>
            <a:ext cx="668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Old Standard TT"/>
                <a:ea typeface="Old Standard TT"/>
                <a:cs typeface="Old Standard TT"/>
                <a:sym typeface="Old Standard TT"/>
              </a:rPr>
              <a:t>Observe the difference in no of ‘links’</a:t>
            </a:r>
            <a:endParaRPr b="1"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/>
        </p:nvSpPr>
        <p:spPr>
          <a:xfrm>
            <a:off x="3624425" y="330900"/>
            <a:ext cx="6687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Old Standard TT"/>
                <a:ea typeface="Old Standard TT"/>
                <a:cs typeface="Old Standard TT"/>
                <a:sym typeface="Old Standard TT"/>
              </a:rPr>
              <a:t>Summary</a:t>
            </a:r>
            <a:endParaRPr b="1" sz="25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2700"/>
            <a:ext cx="8783777" cy="39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375" y="1023525"/>
            <a:ext cx="4498925" cy="329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325" y="1878875"/>
            <a:ext cx="3944176" cy="1809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9500" y="439700"/>
            <a:ext cx="6403275" cy="4183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1"/>
          <p:cNvSpPr txBox="1"/>
          <p:nvPr/>
        </p:nvSpPr>
        <p:spPr>
          <a:xfrm>
            <a:off x="266825" y="182825"/>
            <a:ext cx="726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latin typeface="Old Standard TT"/>
                <a:ea typeface="Old Standard TT"/>
                <a:cs typeface="Old Standard TT"/>
                <a:sym typeface="Old Standard TT"/>
              </a:rPr>
              <a:t>Result </a:t>
            </a:r>
            <a:endParaRPr sz="5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0" name="Google Shape;230;p41"/>
          <p:cNvSpPr txBox="1"/>
          <p:nvPr/>
        </p:nvSpPr>
        <p:spPr>
          <a:xfrm>
            <a:off x="266825" y="1229525"/>
            <a:ext cx="269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Old Standard TT"/>
                <a:ea typeface="Old Standard TT"/>
                <a:cs typeface="Old Standard TT"/>
                <a:sym typeface="Old Standard TT"/>
              </a:rPr>
              <a:t>Optimal results</a:t>
            </a: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 were observed.</a:t>
            </a:r>
            <a:endParaRPr sz="21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Old Standard TT"/>
                <a:ea typeface="Old Standard TT"/>
                <a:cs typeface="Old Standard TT"/>
                <a:sym typeface="Old Standard TT"/>
              </a:rPr>
              <a:t>No false positives </a:t>
            </a: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were reported under our </a:t>
            </a: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experiments</a:t>
            </a: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.</a:t>
            </a:r>
            <a:endParaRPr sz="21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Obstruction of </a:t>
            </a:r>
            <a:r>
              <a:rPr lang="en" sz="2100">
                <a:latin typeface="Old Standard TT"/>
                <a:ea typeface="Old Standard TT"/>
                <a:cs typeface="Old Standard TT"/>
                <a:sym typeface="Old Standard TT"/>
              </a:rPr>
              <a:t>mouth and nose was </a:t>
            </a:r>
            <a:r>
              <a:rPr b="1" lang="en" sz="2100">
                <a:latin typeface="Old Standard TT"/>
                <a:ea typeface="Old Standard TT"/>
                <a:cs typeface="Old Standard TT"/>
                <a:sym typeface="Old Standard TT"/>
              </a:rPr>
              <a:t>reported accurately</a:t>
            </a:r>
            <a:endParaRPr b="1" sz="21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147525" y="0"/>
            <a:ext cx="7878300" cy="106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WHY? 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47525" y="906375"/>
            <a:ext cx="3521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ld Standard TT"/>
              <a:buChar char="-"/>
            </a:pPr>
            <a:r>
              <a:rPr lang="en" sz="11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More than five million cases were infected by COVID-19 in less than 6 months across 188 countries</a:t>
            </a:r>
            <a:endParaRPr sz="11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ld Standard TT"/>
              <a:buChar char="-"/>
            </a:pPr>
            <a:r>
              <a:rPr lang="en" sz="11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Rules and laws were developed as an action to the exponential growth in cases and deaths</a:t>
            </a:r>
            <a:endParaRPr sz="11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ld Standard TT"/>
              <a:buChar char="-"/>
            </a:pPr>
            <a:r>
              <a:rPr lang="en" sz="11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The process of monitoring large groups of people is becoming more difficult. </a:t>
            </a:r>
            <a:endParaRPr sz="11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050" y="203850"/>
            <a:ext cx="3969901" cy="223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525" y="2571750"/>
            <a:ext cx="6102303" cy="2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2"/>
          <p:cNvPicPr preferRelativeResize="0"/>
          <p:nvPr/>
        </p:nvPicPr>
        <p:blipFill rotWithShape="1">
          <a:blip r:embed="rId3">
            <a:alphaModFix/>
          </a:blip>
          <a:srcRect b="0" l="49612" r="0" t="0"/>
          <a:stretch/>
        </p:blipFill>
        <p:spPr>
          <a:xfrm>
            <a:off x="4906075" y="105412"/>
            <a:ext cx="3803942" cy="4932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2"/>
          <p:cNvSpPr txBox="1"/>
          <p:nvPr/>
        </p:nvSpPr>
        <p:spPr>
          <a:xfrm>
            <a:off x="317275" y="308850"/>
            <a:ext cx="726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Old Standard TT"/>
                <a:ea typeface="Old Standard TT"/>
                <a:cs typeface="Old Standard TT"/>
                <a:sym typeface="Old Standard TT"/>
              </a:rPr>
              <a:t>And….?</a:t>
            </a:r>
            <a:endParaRPr sz="35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7" name="Google Shape;237;p42"/>
          <p:cNvSpPr txBox="1"/>
          <p:nvPr/>
        </p:nvSpPr>
        <p:spPr>
          <a:xfrm>
            <a:off x="392925" y="1153500"/>
            <a:ext cx="43494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In addition to the </a:t>
            </a:r>
            <a:r>
              <a:rPr b="1" lang="en" sz="2000">
                <a:latin typeface="Old Standard TT"/>
                <a:ea typeface="Old Standard TT"/>
                <a:cs typeface="Old Standard TT"/>
                <a:sym typeface="Old Standard TT"/>
              </a:rPr>
              <a:t>negative or positive</a:t>
            </a: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 result.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We get a </a:t>
            </a:r>
            <a:r>
              <a:rPr b="1" lang="en" sz="2000">
                <a:latin typeface="Old Standard TT"/>
                <a:ea typeface="Old Standard TT"/>
                <a:cs typeface="Old Standard TT"/>
                <a:sym typeface="Old Standard TT"/>
              </a:rPr>
              <a:t>% sign</a:t>
            </a:r>
            <a:endParaRPr b="1"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It provides a </a:t>
            </a:r>
            <a:r>
              <a:rPr b="1" lang="en" sz="2000">
                <a:latin typeface="Old Standard TT"/>
                <a:ea typeface="Old Standard TT"/>
                <a:cs typeface="Old Standard TT"/>
                <a:sym typeface="Old Standard TT"/>
              </a:rPr>
              <a:t>visually intuitive way</a:t>
            </a: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 to analyse data 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Old Standard TT"/>
                <a:ea typeface="Old Standard TT"/>
                <a:cs typeface="Old Standard TT"/>
                <a:sym typeface="Old Standard TT"/>
              </a:rPr>
              <a:t>Improves analysis and adjustment </a:t>
            </a:r>
            <a:r>
              <a:rPr lang="en" sz="2000">
                <a:latin typeface="Old Standard TT"/>
                <a:ea typeface="Old Standard TT"/>
                <a:cs typeface="Old Standard TT"/>
                <a:sym typeface="Old Standard TT"/>
              </a:rPr>
              <a:t>without delving deep into the code itself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/>
        </p:nvSpPr>
        <p:spPr>
          <a:xfrm>
            <a:off x="643400" y="166350"/>
            <a:ext cx="482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INTEGRATION WITH WEB DEV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43" name="Google Shape;2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75" y="2740500"/>
            <a:ext cx="4071538" cy="216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3"/>
          <p:cNvPicPr preferRelativeResize="0"/>
          <p:nvPr/>
        </p:nvPicPr>
        <p:blipFill rotWithShape="1">
          <a:blip r:embed="rId4">
            <a:alphaModFix/>
          </a:blip>
          <a:srcRect b="4680" l="730" r="-730" t="-4680"/>
          <a:stretch/>
        </p:blipFill>
        <p:spPr>
          <a:xfrm>
            <a:off x="504275" y="647275"/>
            <a:ext cx="4010324" cy="18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7000" y="1293800"/>
            <a:ext cx="4294651" cy="2236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/>
          <p:nvPr/>
        </p:nvSpPr>
        <p:spPr>
          <a:xfrm>
            <a:off x="174125" y="0"/>
            <a:ext cx="482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INTEGRATION WITH WEB DEV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51" name="Google Shape;251;p44"/>
          <p:cNvPicPr preferRelativeResize="0"/>
          <p:nvPr/>
        </p:nvPicPr>
        <p:blipFill rotWithShape="1">
          <a:blip r:embed="rId3">
            <a:alphaModFix/>
          </a:blip>
          <a:srcRect b="0" l="-1240" r="1240" t="0"/>
          <a:stretch/>
        </p:blipFill>
        <p:spPr>
          <a:xfrm>
            <a:off x="108200" y="618625"/>
            <a:ext cx="3037951" cy="164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9625" y="2078450"/>
            <a:ext cx="5825675" cy="298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4"/>
          <p:cNvSpPr txBox="1"/>
          <p:nvPr/>
        </p:nvSpPr>
        <p:spPr>
          <a:xfrm>
            <a:off x="-645700" y="902500"/>
            <a:ext cx="42264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/>
        </p:nvSpPr>
        <p:spPr>
          <a:xfrm>
            <a:off x="621375" y="247075"/>
            <a:ext cx="482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INTEGRATION WITH WEB DEV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50" y="799675"/>
            <a:ext cx="4287823" cy="228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7725" y="802750"/>
            <a:ext cx="4287825" cy="227741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5"/>
          <p:cNvSpPr txBox="1"/>
          <p:nvPr/>
        </p:nvSpPr>
        <p:spPr>
          <a:xfrm>
            <a:off x="2557500" y="3558650"/>
            <a:ext cx="402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: </a:t>
            </a:r>
            <a:r>
              <a:rPr lang="en" u="sng">
                <a:solidFill>
                  <a:schemeClr val="hlink"/>
                </a:solidFill>
                <a:latin typeface="Old Standard TT"/>
                <a:ea typeface="Old Standard TT"/>
                <a:cs typeface="Old Standard TT"/>
                <a:sym typeface="Old Standard TT"/>
                <a:hlinkClick r:id="rId5"/>
              </a:rPr>
              <a:t>https://face-mask-detector-e41bc.web.app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future?</a:t>
            </a:r>
            <a:endParaRPr/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185600" y="1461625"/>
            <a:ext cx="85206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best next step is to </a:t>
            </a:r>
            <a:r>
              <a:rPr b="1" lang="en" sz="2400"/>
              <a:t>further optimize the problem</a:t>
            </a:r>
            <a:r>
              <a:rPr lang="en" sz="2400"/>
              <a:t> to not only execute </a:t>
            </a:r>
            <a:r>
              <a:rPr b="1" lang="en" sz="2400"/>
              <a:t>but train datasets on mobile and embedded devices.</a:t>
            </a:r>
            <a:endParaRPr b="1"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Implement face Recognition whether person is wearing Mask or not.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pic>
        <p:nvPicPr>
          <p:cNvPr id="273" name="Google Shape;2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075" y="1171600"/>
            <a:ext cx="6043501" cy="339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247050" y="145800"/>
            <a:ext cx="55770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FFFF"/>
                </a:solidFill>
              </a:rPr>
              <a:t>Requirements</a:t>
            </a:r>
            <a:endParaRPr sz="4400">
              <a:solidFill>
                <a:srgbClr val="00FFFF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1419850" y="1184100"/>
            <a:ext cx="73050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Camera 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: For live analysis (photos may suffice)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Software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: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Python </a:t>
            </a: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Interpreter</a:t>
            </a:r>
            <a:endParaRPr sz="1900">
              <a:solidFill>
                <a:srgbClr val="FFFF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Libraries: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Keras 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: Library for implementing 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neural networks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Sklearn 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: High-Level library upon the Keras library for concise implementation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MatPlotLib</a:t>
            </a: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: For plotting analysis</a:t>
            </a:r>
            <a:endParaRPr sz="19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507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en" sz="3700"/>
              <a:t>Preprocessing data</a:t>
            </a:r>
            <a:endParaRPr sz="2500"/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en" sz="3700"/>
              <a:t>Training on data </a:t>
            </a:r>
            <a:endParaRPr sz="3700"/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en" sz="3700"/>
              <a:t>Final execution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/>
              <a:t>Data Preprocessing</a:t>
            </a:r>
            <a:endParaRPr b="1" sz="3100"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/>
              <a:t>Standardize the resolution</a:t>
            </a:r>
            <a:r>
              <a:rPr lang="en" sz="1700"/>
              <a:t> of image dataset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/>
              <a:t>Label or ‘divide’ the dataset</a:t>
            </a:r>
            <a:r>
              <a:rPr lang="en" sz="1700"/>
              <a:t>. Here the labels are ‘masked’ / ‘unmasked’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/>
              <a:t>Conversion of data to suitable format</a:t>
            </a:r>
            <a:r>
              <a:rPr lang="en" sz="1700"/>
              <a:t>.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As neural networks don’t directly use raw binary images. It needs to converted to ‘</a:t>
            </a:r>
            <a:r>
              <a:rPr b="1" lang="en" sz="1700"/>
              <a:t>numpy</a:t>
            </a:r>
            <a:r>
              <a:rPr lang="en" sz="1700"/>
              <a:t>’ array.</a:t>
            </a:r>
            <a:endParaRPr sz="1700"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669450"/>
            <a:ext cx="4376601" cy="218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8425"/>
            <a:ext cx="4376601" cy="2463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ctrTitle"/>
          </p:nvPr>
        </p:nvSpPr>
        <p:spPr>
          <a:xfrm>
            <a:off x="311000" y="1662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data set is small?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2706200" y="1998150"/>
            <a:ext cx="57234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Create </a:t>
            </a:r>
            <a:r>
              <a:rPr b="1" lang="en" sz="2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‘augmented data’</a:t>
            </a:r>
            <a:endParaRPr b="1" sz="2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Augmented Data :</a:t>
            </a:r>
            <a:r>
              <a:rPr lang="en" sz="2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Randomly change the visual parameters of original dataset to virtually create ‘new’ data</a:t>
            </a:r>
            <a:endParaRPr sz="2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on Dataset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-2817" l="0" r="0" t="-2302"/>
          <a:stretch/>
        </p:blipFill>
        <p:spPr>
          <a:xfrm>
            <a:off x="1692725" y="0"/>
            <a:ext cx="5272226" cy="221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2271650" y="4635600"/>
            <a:ext cx="6687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Old Standard TT"/>
                <a:ea typeface="Old Standard TT"/>
                <a:cs typeface="Old Standard TT"/>
                <a:sym typeface="Old Standard TT"/>
              </a:rPr>
              <a:t>Brief representation of CNN</a:t>
            </a:r>
            <a:endParaRPr b="1" sz="21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5884" y="2215713"/>
            <a:ext cx="5272229" cy="2257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